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859" r:id="rId2"/>
    <p:sldId id="1238" r:id="rId3"/>
    <p:sldId id="1239" r:id="rId4"/>
    <p:sldId id="1243" r:id="rId5"/>
    <p:sldId id="1244" r:id="rId6"/>
    <p:sldId id="1245" r:id="rId7"/>
    <p:sldId id="1246" r:id="rId8"/>
    <p:sldId id="1240" r:id="rId9"/>
    <p:sldId id="1241" r:id="rId10"/>
    <p:sldId id="1260" r:id="rId11"/>
    <p:sldId id="1247" r:id="rId12"/>
    <p:sldId id="1249" r:id="rId13"/>
    <p:sldId id="1254" r:id="rId14"/>
    <p:sldId id="1255" r:id="rId15"/>
    <p:sldId id="1261" r:id="rId16"/>
    <p:sldId id="1262" r:id="rId17"/>
    <p:sldId id="1256" r:id="rId18"/>
    <p:sldId id="1259" r:id="rId19"/>
    <p:sldId id="1257" r:id="rId2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必修 第二册 </a:t>
            </a:r>
            <a:r>
              <a:rPr lang="en-US" altLang="zh-CN" sz="2000" baseline="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第八</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机械能守恒定律</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4</a:t>
            </a:r>
            <a:r>
              <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机械能守恒定律</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268760"/>
            <a:ext cx="11485848" cy="1684244"/>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特殊情况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对一些绳子突然绷紧、物体间发生碰撞等特定的物理情境，除非题目中有特别说明，否则机械能必定不守恒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406574" y="3105543"/>
            <a:ext cx="11485848" cy="2214249"/>
          </a:xfrm>
          <a:prstGeom prst="rect">
            <a:avLst/>
          </a:prstGeom>
        </p:spPr>
      </p:pic>
      <p:sp>
        <p:nvSpPr>
          <p:cNvPr id="6" name="内容占位符 1"/>
          <p:cNvSpPr txBox="1">
            <a:spLocks/>
          </p:cNvSpPr>
          <p:nvPr/>
        </p:nvSpPr>
        <p:spPr bwMode="auto">
          <a:xfrm>
            <a:off x="360854" y="302772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71185" algn="l"/>
              </a:tabLst>
            </a:pPr>
            <a:r>
              <a:rPr lang="zh-CN"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机械能守恒的条件绝不是合外力的功等于零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更不是合外力为零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只有重力做功</a:t>
            </a:r>
            <a:r>
              <a:rPr lang="en-US" altLang="zh-CN"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不等于</a:t>
            </a:r>
            <a:r>
              <a:rPr lang="en-US" altLang="zh-CN"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只受重力作用</a:t>
            </a:r>
            <a:r>
              <a:rPr lang="en-US" altLang="zh-CN"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分析机械能是否守恒时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必须明确要研究的系统</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只要涉及滑动摩擦力做功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机械能一定不守恒</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温馨提示.eps" descr="id:2147492548;FounderCES"/>
          <p:cNvPicPr/>
          <p:nvPr/>
        </p:nvPicPr>
        <p:blipFill>
          <a:blip r:embed="rId3"/>
          <a:stretch>
            <a:fillRect/>
          </a:stretch>
        </p:blipFill>
        <p:spPr>
          <a:xfrm>
            <a:off x="622598" y="3231560"/>
            <a:ext cx="1454059" cy="285874"/>
          </a:xfrm>
          <a:prstGeom prst="rect">
            <a:avLst/>
          </a:prstGeom>
        </p:spPr>
      </p:pic>
    </p:spTree>
    <p:extLst>
      <p:ext uri="{BB962C8B-B14F-4D97-AF65-F5344CB8AC3E}">
        <p14:creationId xmlns:p14="http://schemas.microsoft.com/office/powerpoint/2010/main" val="1571813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22163"/>
          </a:xfrm>
        </p:spPr>
        <p:txBody>
          <a:bodyPr/>
          <a:lstStyle/>
          <a:p>
            <a:pPr hangingPunct="0">
              <a:lnSpc>
                <a:spcPct val="130000"/>
              </a:lnSpc>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在如图所示的物理过程中，图甲为一端固定有小球的轻杆，从右偏上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位置释放后绕另一端的光滑支点摆动；图乙为末端固定有小球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的轻质直角架，释放后绕通过直角顶点的固定轴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无摩擦转动；图丙为置于光滑水平面上的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两小车，小车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静止，小车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获得一向右的初速度后向右运动，某时刻连接两小车的细绳绷紧，然后带动小车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运动；图丁为置于光滑水平面上的带有竖直支架的小车，把用细绳悬挂的小球从图示位置释放，小球开始摆动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则关于这几个物理过程（</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空气阻力忽略不计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），下列判断中正确的是（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图甲中小球的机械能守恒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图乙中小球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的机械能守恒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图丙中两小车组成的系统机械能守恒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图丁中小球的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机械能</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守恒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89438;FounderCES"/>
          <p:cNvPicPr/>
          <p:nvPr/>
        </p:nvPicPr>
        <p:blipFill>
          <a:blip r:embed="rId2"/>
          <a:stretch>
            <a:fillRect/>
          </a:stretch>
        </p:blipFill>
        <p:spPr>
          <a:xfrm>
            <a:off x="451384" y="836296"/>
            <a:ext cx="1105535" cy="356235"/>
          </a:xfrm>
          <a:prstGeom prst="rect">
            <a:avLst/>
          </a:prstGeom>
        </p:spPr>
      </p:pic>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5879182" y="3789040"/>
            <a:ext cx="3106332" cy="1656184"/>
          </a:xfrm>
          <a:prstGeom prst="rect">
            <a:avLst/>
          </a:prstGeom>
        </p:spPr>
      </p:pic>
      <p:pic>
        <p:nvPicPr>
          <p:cNvPr id="5" name="图片 4"/>
          <p:cNvPicPr>
            <a:picLocks noChangeAspect="1"/>
          </p:cNvPicPr>
          <p:nvPr/>
        </p:nvPicPr>
        <p:blipFill>
          <a:blip r:embed="rId4">
            <a:clrChange>
              <a:clrFrom>
                <a:srgbClr val="FFFFFF"/>
              </a:clrFrom>
              <a:clrTo>
                <a:srgbClr val="FFFFFF">
                  <a:alpha val="0"/>
                </a:srgbClr>
              </a:clrTo>
            </a:clrChange>
          </a:blip>
          <a:stretch>
            <a:fillRect/>
          </a:stretch>
        </p:blipFill>
        <p:spPr>
          <a:xfrm>
            <a:off x="9047534" y="4005064"/>
            <a:ext cx="2926040" cy="1440160"/>
          </a:xfrm>
          <a:prstGeom prst="rect">
            <a:avLst/>
          </a:prstGeom>
        </p:spPr>
      </p:pic>
      <p:sp>
        <p:nvSpPr>
          <p:cNvPr id="7" name="矩形 6"/>
          <p:cNvSpPr/>
          <p:nvPr/>
        </p:nvSpPr>
        <p:spPr>
          <a:xfrm>
            <a:off x="5447134" y="3501008"/>
            <a:ext cx="407484" cy="646331"/>
          </a:xfrm>
          <a:prstGeom prst="rect">
            <a:avLst/>
          </a:prstGeom>
        </p:spPr>
        <p:txBody>
          <a:bodyPr wrap="none">
            <a:spAutoFit/>
          </a:bodyPr>
          <a:lstStyle/>
          <a:p>
            <a:pPr algn="just">
              <a:lnSpc>
                <a:spcPct val="150000"/>
              </a:lnSpc>
              <a:spcAft>
                <a:spcPts val="0"/>
              </a:spcAft>
              <a:tabLst>
                <a:tab pos="5671185" algn="l"/>
              </a:tabLst>
            </a:pPr>
            <a:r>
              <a:rPr lang="en-US" altLang="zh-CN" sz="2400">
                <a:cs typeface="Times New Roman" panose="02020603050405020304" pitchFamily="18" charset="0"/>
              </a:rPr>
              <a:t>A</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658041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54710"/>
            <a:ext cx="11485848" cy="2862322"/>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图</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甲所示过程中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只有重力做功</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小球的机械能守恒</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图乙所示过程中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两小球组成的系统机械能守恒</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的机械能不守恒</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图丙所示过程中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两小车组成的系统在绳子被拉直的瞬间</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系统机械能有损失</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系统机械能不守恒</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图丁所示过程中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小球和小车组成的系统机械能守恒</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小球的机械能不守恒</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445;FounderCES"/>
          <p:cNvPicPr/>
          <p:nvPr/>
        </p:nvPicPr>
        <p:blipFill>
          <a:blip r:embed="rId2"/>
          <a:stretch>
            <a:fillRect/>
          </a:stretch>
        </p:blipFill>
        <p:spPr>
          <a:xfrm>
            <a:off x="478583" y="1048281"/>
            <a:ext cx="792088" cy="282256"/>
          </a:xfrm>
          <a:prstGeom prst="rect">
            <a:avLst/>
          </a:prstGeom>
        </p:spPr>
      </p:pic>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2278782" y="3717031"/>
            <a:ext cx="3672408" cy="1957995"/>
          </a:xfrm>
          <a:prstGeom prst="rect">
            <a:avLst/>
          </a:prstGeom>
        </p:spPr>
      </p:pic>
      <p:pic>
        <p:nvPicPr>
          <p:cNvPr id="5" name="图片 4"/>
          <p:cNvPicPr>
            <a:picLocks noChangeAspect="1"/>
          </p:cNvPicPr>
          <p:nvPr/>
        </p:nvPicPr>
        <p:blipFill>
          <a:blip r:embed="rId4">
            <a:clrChange>
              <a:clrFrom>
                <a:srgbClr val="FFFFFF"/>
              </a:clrFrom>
              <a:clrTo>
                <a:srgbClr val="FFFFFF">
                  <a:alpha val="0"/>
                </a:srgbClr>
              </a:clrTo>
            </a:clrChange>
          </a:blip>
          <a:stretch>
            <a:fillRect/>
          </a:stretch>
        </p:blipFill>
        <p:spPr>
          <a:xfrm>
            <a:off x="6023198" y="3933056"/>
            <a:ext cx="3511248" cy="1728192"/>
          </a:xfrm>
          <a:prstGeom prst="rect">
            <a:avLst/>
          </a:prstGeom>
        </p:spPr>
      </p:pic>
    </p:spTree>
    <p:extLst>
      <p:ext uri="{BB962C8B-B14F-4D97-AF65-F5344CB8AC3E}">
        <p14:creationId xmlns:p14="http://schemas.microsoft.com/office/powerpoint/2010/main" val="1529559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机械能守恒定律</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机械能守恒定律的</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表达</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形式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89474;FounderCES"/>
          <p:cNvPicPr/>
          <p:nvPr/>
        </p:nvPicPr>
        <p:blipFill>
          <a:blip r:embed="rId2"/>
          <a:stretch>
            <a:fillRect/>
          </a:stretch>
        </p:blipFill>
        <p:spPr>
          <a:xfrm>
            <a:off x="478582" y="925268"/>
            <a:ext cx="978777" cy="343491"/>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3318371762"/>
              </p:ext>
            </p:extLst>
          </p:nvPr>
        </p:nvGraphicFramePr>
        <p:xfrm>
          <a:off x="334566" y="2012284"/>
          <a:ext cx="11521280" cy="4005321"/>
        </p:xfrm>
        <a:graphic>
          <a:graphicData uri="http://schemas.openxmlformats.org/drawingml/2006/table">
            <a:tbl>
              <a:tblPr firstRow="1" firstCol="1" bandRow="1"/>
              <a:tblGrid>
                <a:gridCol w="2232248">
                  <a:extLst>
                    <a:ext uri="{9D8B030D-6E8A-4147-A177-3AD203B41FA5}">
                      <a16:colId xmlns:a16="http://schemas.microsoft.com/office/drawing/2014/main" val="561399866"/>
                    </a:ext>
                  </a:extLst>
                </a:gridCol>
                <a:gridCol w="3744416">
                  <a:extLst>
                    <a:ext uri="{9D8B030D-6E8A-4147-A177-3AD203B41FA5}">
                      <a16:colId xmlns:a16="http://schemas.microsoft.com/office/drawing/2014/main" val="3666459755"/>
                    </a:ext>
                  </a:extLst>
                </a:gridCol>
                <a:gridCol w="5544616">
                  <a:extLst>
                    <a:ext uri="{9D8B030D-6E8A-4147-A177-3AD203B41FA5}">
                      <a16:colId xmlns:a16="http://schemas.microsoft.com/office/drawing/2014/main" val="4287716949"/>
                    </a:ext>
                  </a:extLst>
                </a:gridCol>
              </a:tblGrid>
              <a:tr h="443887">
                <a:tc>
                  <a:txBody>
                    <a:bodyPr/>
                    <a:lstStyle/>
                    <a:p>
                      <a:pPr algn="ctr"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表达式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物理意义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975400131"/>
                  </a:ext>
                </a:extLst>
              </a:tr>
              <a:tr h="1160243">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从不同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状态</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242" marR="172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初状态的机械能等于末状态的机械能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242" marR="172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05497763"/>
                  </a:ext>
                </a:extLst>
              </a:tr>
              <a:tr h="834601">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从转化角度看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p1</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242" marR="172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动能的增加量等于势能的</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减少</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量</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242" marR="172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00919446"/>
                  </a:ext>
                </a:extLst>
              </a:tr>
              <a:tr h="1334285">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从转移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角度看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242" marR="172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系统只有</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两物体时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增加的机械能等于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减少的机械能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242" marR="172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4436441"/>
                  </a:ext>
                </a:extLst>
              </a:tr>
            </a:tbl>
          </a:graphicData>
        </a:graphic>
      </p:graphicFrame>
    </p:spTree>
    <p:extLst>
      <p:ext uri="{BB962C8B-B14F-4D97-AF65-F5344CB8AC3E}">
        <p14:creationId xmlns:p14="http://schemas.microsoft.com/office/powerpoint/2010/main" val="10419447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机械能守恒的常见</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问题</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类型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760763178"/>
              </p:ext>
            </p:extLst>
          </p:nvPr>
        </p:nvGraphicFramePr>
        <p:xfrm>
          <a:off x="334567" y="1412776"/>
          <a:ext cx="11521280" cy="4636512"/>
        </p:xfrm>
        <a:graphic>
          <a:graphicData uri="http://schemas.openxmlformats.org/drawingml/2006/table">
            <a:tbl>
              <a:tblPr firstRow="1" firstCol="1" bandRow="1"/>
              <a:tblGrid>
                <a:gridCol w="1472420">
                  <a:extLst>
                    <a:ext uri="{9D8B030D-6E8A-4147-A177-3AD203B41FA5}">
                      <a16:colId xmlns:a16="http://schemas.microsoft.com/office/drawing/2014/main" val="2229677401"/>
                    </a:ext>
                  </a:extLst>
                </a:gridCol>
                <a:gridCol w="10048860">
                  <a:extLst>
                    <a:ext uri="{9D8B030D-6E8A-4147-A177-3AD203B41FA5}">
                      <a16:colId xmlns:a16="http://schemas.microsoft.com/office/drawing/2014/main" val="2897894325"/>
                    </a:ext>
                  </a:extLst>
                </a:gridCol>
              </a:tblGrid>
              <a:tr h="377164">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解题方法或问题特点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359286073"/>
                  </a:ext>
                </a:extLst>
              </a:tr>
              <a:tr h="1885818">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单个物体的机械能守恒问题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明确研究对象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分析研究对象的受力情况和运动情况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分析清楚各力做功的情况</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选取合适的机械能守恒定律的表达式列方程求解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对结果进行讨论和说明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41602184"/>
                  </a:ext>
                </a:extLst>
              </a:tr>
              <a:tr h="2262981">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多个物体的机械能守恒问题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分析多个物体组成的系统是否只有重力或系统内的弹力做功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内力是否造成了机械能与其他形式能之间的转化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从而判断系统机械能是否守恒</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对多个物体组成的系统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一般用</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转化法</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转移法</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来判断其机械能是否守恒</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注意寻找用绳或杆相连接的物体间的速度关系和位移关系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953466417"/>
                  </a:ext>
                </a:extLst>
              </a:tr>
            </a:tbl>
          </a:graphicData>
        </a:graphic>
      </p:graphicFrame>
    </p:spTree>
    <p:extLst>
      <p:ext uri="{BB962C8B-B14F-4D97-AF65-F5344CB8AC3E}">
        <p14:creationId xmlns:p14="http://schemas.microsoft.com/office/powerpoint/2010/main" val="8580465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924214092"/>
              </p:ext>
            </p:extLst>
          </p:nvPr>
        </p:nvGraphicFramePr>
        <p:xfrm>
          <a:off x="334567" y="1268760"/>
          <a:ext cx="11521280" cy="4743913"/>
        </p:xfrm>
        <a:graphic>
          <a:graphicData uri="http://schemas.openxmlformats.org/drawingml/2006/table">
            <a:tbl>
              <a:tblPr firstRow="1" firstCol="1" bandRow="1"/>
              <a:tblGrid>
                <a:gridCol w="1472420">
                  <a:extLst>
                    <a:ext uri="{9D8B030D-6E8A-4147-A177-3AD203B41FA5}">
                      <a16:colId xmlns:a16="http://schemas.microsoft.com/office/drawing/2014/main" val="3768120746"/>
                    </a:ext>
                  </a:extLst>
                </a:gridCol>
                <a:gridCol w="10048860">
                  <a:extLst>
                    <a:ext uri="{9D8B030D-6E8A-4147-A177-3AD203B41FA5}">
                      <a16:colId xmlns:a16="http://schemas.microsoft.com/office/drawing/2014/main" val="3143001362"/>
                    </a:ext>
                  </a:extLst>
                </a:gridCol>
              </a:tblGrid>
              <a:tr h="411451">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解题方法或问题特点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875057590"/>
                  </a:ext>
                </a:extLst>
              </a:tr>
              <a:tr h="1645805">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含弹簧的机械能守恒问题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弹簧发生形变会具有弹性势能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系统的总动能将发生变化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若系统所受的外力和除弹簧弹力以外的内力不做功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系统机械能守恒</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弹簧两端物体把弹簧拉伸至最长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或压缩至最短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两端的物体具有相同的速度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弹簧弹性势能最大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87727867"/>
                  </a:ext>
                </a:extLst>
              </a:tr>
              <a:tr h="2468707">
                <a:tc>
                  <a:txBody>
                    <a:bodyPr/>
                    <a:lstStyle/>
                    <a:p>
                      <a:pPr algn="ctr"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非质点的机械能守恒问题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像</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链条</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液柱</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类的物体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其在运动过程中将发生形变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其重心位置也将发生变化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因此</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这类物体不能再看成质点来处理</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虽然不能看成质点来处理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但若只有重力做功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物体机械能守恒</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567118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一般情况下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可将物体分段处理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确定质量分布的规则及物体各部分的重心位置</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然后根据初、末状态物体动能与重力势能的变化列式求解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96384320"/>
                  </a:ext>
                </a:extLst>
              </a:tr>
            </a:tbl>
          </a:graphicData>
        </a:graphic>
      </p:graphicFrame>
    </p:spTree>
    <p:extLst>
      <p:ext uri="{BB962C8B-B14F-4D97-AF65-F5344CB8AC3E}">
        <p14:creationId xmlns:p14="http://schemas.microsoft.com/office/powerpoint/2010/main" val="38795112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17897"/>
            <a:ext cx="11485848" cy="576248"/>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用机械能守恒定律解题的</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基本</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思路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y929.jpg" descr="id:2147492627;FounderCES"/>
          <p:cNvPicPr/>
          <p:nvPr/>
        </p:nvPicPr>
        <p:blipFill>
          <a:blip r:embed="rId2"/>
          <a:stretch>
            <a:fillRect/>
          </a:stretch>
        </p:blipFill>
        <p:spPr>
          <a:xfrm>
            <a:off x="3070870" y="1944593"/>
            <a:ext cx="5939790" cy="3716655"/>
          </a:xfrm>
          <a:prstGeom prst="rect">
            <a:avLst/>
          </a:prstGeom>
        </p:spPr>
      </p:pic>
    </p:spTree>
    <p:extLst>
      <p:ext uri="{BB962C8B-B14F-4D97-AF65-F5344CB8AC3E}">
        <p14:creationId xmlns:p14="http://schemas.microsoft.com/office/powerpoint/2010/main" val="30950132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14866"/>
            <a:ext cx="11485848" cy="4524315"/>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）如图所示，轻质弹簧的下端固定在光滑斜面的底部，一个质量为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的物块以平行于斜面的初速度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向弹簧运动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已知弹簧始终处于弹性限度内，则下列判断正确的是（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物块从接触弹簧到运动至最低点的过程中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度</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大小先变小后变大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物块碰到弹簧后立刻开始做减速运动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物块从出发点到最低点过程中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物块减少的重力势能小于弹簧增加的弹性势能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物块的动能最大时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重力势能</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89495;FounderCES"/>
          <p:cNvPicPr/>
          <p:nvPr/>
        </p:nvPicPr>
        <p:blipFill>
          <a:blip r:embed="rId2"/>
          <a:stretch>
            <a:fillRect/>
          </a:stretch>
        </p:blipFill>
        <p:spPr>
          <a:xfrm>
            <a:off x="396773" y="1258882"/>
            <a:ext cx="995045" cy="320040"/>
          </a:xfrm>
          <a:prstGeom prst="rect">
            <a:avLst/>
          </a:prstGeom>
        </p:spPr>
      </p:pic>
      <p:pic>
        <p:nvPicPr>
          <p:cNvPr id="4" name="dch345.jpg" descr="id:2147492641;FounderCES"/>
          <p:cNvPicPr/>
          <p:nvPr/>
        </p:nvPicPr>
        <p:blipFill>
          <a:blip r:embed="rId3"/>
          <a:stretch>
            <a:fillRect/>
          </a:stretch>
        </p:blipFill>
        <p:spPr>
          <a:xfrm>
            <a:off x="8183438" y="2564904"/>
            <a:ext cx="2825726" cy="1584176"/>
          </a:xfrm>
          <a:prstGeom prst="rect">
            <a:avLst/>
          </a:prstGeom>
        </p:spPr>
      </p:pic>
      <p:sp>
        <p:nvSpPr>
          <p:cNvPr id="7" name="矩形 6"/>
          <p:cNvSpPr/>
          <p:nvPr/>
        </p:nvSpPr>
        <p:spPr>
          <a:xfrm>
            <a:off x="2341737" y="2222970"/>
            <a:ext cx="630301" cy="646331"/>
          </a:xfrm>
          <a:prstGeom prst="rect">
            <a:avLst/>
          </a:prstGeom>
        </p:spPr>
        <p:txBody>
          <a:bodyPr wrap="none">
            <a:spAutoFit/>
          </a:bodyPr>
          <a:lstStyle/>
          <a:p>
            <a:pPr algn="just">
              <a:lnSpc>
                <a:spcPct val="150000"/>
              </a:lnSpc>
              <a:spcAft>
                <a:spcPts val="0"/>
              </a:spcAft>
              <a:tabLst>
                <a:tab pos="5671185" algn="l"/>
              </a:tabLst>
            </a:pPr>
            <a:r>
              <a:rPr lang="en-US" altLang="zh-CN" sz="2400">
                <a:cs typeface="Times New Roman" panose="02020603050405020304" pitchFamily="18" charset="0"/>
              </a:rPr>
              <a:t>AC</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82429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3881768"/>
          </a:xfrm>
        </p:spPr>
        <p:txBody>
          <a:bodyPr/>
          <a:lstStyle/>
          <a:p>
            <a:pPr hangingPunct="0">
              <a:lnSpc>
                <a:spcPct val="130000"/>
              </a:lnSpc>
              <a:spcAft>
                <a:spcPts val="0"/>
              </a:spcAft>
              <a:tabLst>
                <a:tab pos="5671185" algn="l"/>
              </a:tabLst>
            </a:pPr>
            <a:r>
              <a:rPr lang="zh-CN"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物</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块刚接触弹簧时</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弹簧弹力小于物块重力沿斜面的分量</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则物块的加速度向下</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随着弹簧弹力的增大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物块的加速度逐渐减小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当弹簧弹力等于</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物块的加速度为零</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速度最大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之后由于弹簧弹力大于</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则物块的加速度变为向上</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且加速度逐渐变大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速度逐渐减小到零</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故物块从接触弹簧到运动至最低点的过程中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加速度大小先变小后变大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速度大小先增大后减小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物块从出发点到最低点的过程中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减少的重力势能与动能之和等于弹簧增加的弹性势能</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当弹簧弹力等于</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物块的加速度为零</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速度最大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之后物块还将向下运动</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可知此时物块的重力势能不是最小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445;FounderCES"/>
          <p:cNvPicPr/>
          <p:nvPr/>
        </p:nvPicPr>
        <p:blipFill>
          <a:blip r:embed="rId2"/>
          <a:stretch>
            <a:fillRect/>
          </a:stretch>
        </p:blipFill>
        <p:spPr>
          <a:xfrm>
            <a:off x="478583" y="1048281"/>
            <a:ext cx="792088" cy="282256"/>
          </a:xfrm>
          <a:prstGeom prst="rect">
            <a:avLst/>
          </a:prstGeom>
        </p:spPr>
      </p:pic>
      <p:pic>
        <p:nvPicPr>
          <p:cNvPr id="4" name="dch345.jpg" descr="id:2147492641;FounderCES"/>
          <p:cNvPicPr/>
          <p:nvPr/>
        </p:nvPicPr>
        <p:blipFill>
          <a:blip r:embed="rId3"/>
          <a:stretch>
            <a:fillRect/>
          </a:stretch>
        </p:blipFill>
        <p:spPr>
          <a:xfrm>
            <a:off x="4583038" y="4869160"/>
            <a:ext cx="2697284" cy="1512168"/>
          </a:xfrm>
          <a:prstGeom prst="rect">
            <a:avLst/>
          </a:prstGeom>
        </p:spPr>
      </p:pic>
    </p:spTree>
    <p:extLst>
      <p:ext uri="{BB962C8B-B14F-4D97-AF65-F5344CB8AC3E}">
        <p14:creationId xmlns:p14="http://schemas.microsoft.com/office/powerpoint/2010/main" val="25202234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06574" y="2066658"/>
            <a:ext cx="11485848" cy="2802502"/>
          </a:xfrm>
          <a:prstGeom prst="rect">
            <a:avLst/>
          </a:prstGeom>
        </p:spPr>
      </p:pic>
      <p:sp>
        <p:nvSpPr>
          <p:cNvPr id="4" name="内容占位符 1"/>
          <p:cNvSpPr txBox="1">
            <a:spLocks/>
          </p:cNvSpPr>
          <p:nvPr/>
        </p:nvSpPr>
        <p:spPr bwMode="auto">
          <a:xfrm>
            <a:off x="360854" y="1988840"/>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671185" algn="l"/>
              </a:tabLs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含弹簧的机械能守恒问题注意点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含弹簧的系统在只有弹簧弹力和重力做功时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物体和弹簧组成的系统机械能守恒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而物体和弹簧各自的机械能都不守恒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弹簧弹力做的功等于弹簧弹性势能的减少量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而弹簧弹力做功与路径无关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只取决于初、末状态弹簧形变量的大小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温馨提示.eps" descr="id:2147492548;FounderCES"/>
          <p:cNvPicPr/>
          <p:nvPr/>
        </p:nvPicPr>
        <p:blipFill>
          <a:blip r:embed="rId3"/>
          <a:stretch>
            <a:fillRect/>
          </a:stretch>
        </p:blipFill>
        <p:spPr>
          <a:xfrm>
            <a:off x="622598" y="2192675"/>
            <a:ext cx="1454059" cy="285874"/>
          </a:xfrm>
          <a:prstGeom prst="rect">
            <a:avLst/>
          </a:prstGeom>
        </p:spPr>
      </p:pic>
    </p:spTree>
    <p:extLst>
      <p:ext uri="{BB962C8B-B14F-4D97-AF65-F5344CB8AC3E}">
        <p14:creationId xmlns:p14="http://schemas.microsoft.com/office/powerpoint/2010/main" val="14566109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5078313"/>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动能</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与势能的相互转化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重力势能与动能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只有重力做功时，若重力对物体做正功，则物体的重力势能减少，动能增加，重力势能转化为动能；若重力对物体做负功，则物体的动能减少，重力势能增加，动能转化为重力势能</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弹性势能与动能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只有弹簧弹力做功时，若弹力对物体做正功，则弹簧的弹性势能减少，物体的动能增加，弹性势能转化为动能；若弹力对物体做负功，则物体的动能减少，弹簧的弹性势能增加，动能转化为弹性势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9388;FounderCES"/>
          <p:cNvPicPr/>
          <p:nvPr/>
        </p:nvPicPr>
        <p:blipFill>
          <a:blip r:embed="rId2"/>
          <a:stretch>
            <a:fillRect/>
          </a:stretch>
        </p:blipFill>
        <p:spPr>
          <a:xfrm>
            <a:off x="2494806" y="801833"/>
            <a:ext cx="6834483" cy="590618"/>
          </a:xfrm>
          <a:prstGeom prst="rect">
            <a:avLst/>
          </a:prstGeom>
        </p:spPr>
      </p:pic>
      <p:pic>
        <p:nvPicPr>
          <p:cNvPr id="4" name="知识点1.eps" descr="id:2147489395;FounderCES"/>
          <p:cNvPicPr/>
          <p:nvPr/>
        </p:nvPicPr>
        <p:blipFill>
          <a:blip r:embed="rId3"/>
          <a:stretch>
            <a:fillRect/>
          </a:stretch>
        </p:blipFill>
        <p:spPr>
          <a:xfrm>
            <a:off x="360854" y="1698898"/>
            <a:ext cx="1309370" cy="361950"/>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2792239"/>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机械能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重力势能、弹性势能与动能都是机械运动中的能量形式，统称为机械能</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）机械能的改变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通过重力或弹力做功，机械能可以从一种形式转化成另一种形式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32590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846734" y="3338886"/>
            <a:ext cx="2808312" cy="360040"/>
          </a:xfrm>
          <a:prstGeom prst="rect">
            <a:avLst/>
          </a:prstGeom>
        </p:spPr>
      </p:pic>
      <p:pic>
        <p:nvPicPr>
          <p:cNvPr id="4" name="图片 3"/>
          <p:cNvPicPr>
            <a:picLocks noChangeAspect="1"/>
          </p:cNvPicPr>
          <p:nvPr/>
        </p:nvPicPr>
        <p:blipFill>
          <a:blip r:embed="rId2"/>
          <a:stretch>
            <a:fillRect/>
          </a:stretch>
        </p:blipFill>
        <p:spPr>
          <a:xfrm>
            <a:off x="1414686" y="2204864"/>
            <a:ext cx="2808312" cy="360040"/>
          </a:xfrm>
          <a:prstGeom prst="rect">
            <a:avLst/>
          </a:prstGeom>
        </p:spPr>
      </p:pic>
      <p:sp>
        <p:nvSpPr>
          <p:cNvPr id="2" name="内容占位符 1"/>
          <p:cNvSpPr>
            <a:spLocks noGrp="1"/>
          </p:cNvSpPr>
          <p:nvPr>
            <p:ph idx="1"/>
          </p:nvPr>
        </p:nvSpPr>
        <p:spPr>
          <a:xfrm>
            <a:off x="360854" y="920909"/>
            <a:ext cx="11485848" cy="4524315"/>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机械能守恒定律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在只有重力或弹力做功的物体系统内，动能与势能可以互相转化，而总的机械能保持不变</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表达式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机械能守恒条件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只有重力或系统内的弹力做功，或者除重力和系统内的弹力以外的其他力做功的代数和为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零</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9409;FounderCES"/>
          <p:cNvPicPr/>
          <p:nvPr/>
        </p:nvPicPr>
        <p:blipFill>
          <a:blip r:embed="rId3"/>
          <a:stretch>
            <a:fillRect/>
          </a:stretch>
        </p:blipFill>
        <p:spPr>
          <a:xfrm>
            <a:off x="360854" y="1069285"/>
            <a:ext cx="1224136" cy="325532"/>
          </a:xfrm>
          <a:prstGeom prst="rect">
            <a:avLst/>
          </a:prstGeom>
        </p:spPr>
      </p:pic>
    </p:spTree>
    <p:extLst>
      <p:ext uri="{BB962C8B-B14F-4D97-AF65-F5344CB8AC3E}">
        <p14:creationId xmlns:p14="http://schemas.microsoft.com/office/powerpoint/2010/main" val="399763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406574" y="1070735"/>
            <a:ext cx="11485848" cy="4518505"/>
          </a:xfrm>
          <a:prstGeom prst="rect">
            <a:avLst/>
          </a:prstGeom>
        </p:spPr>
      </p:pic>
      <p:sp>
        <p:nvSpPr>
          <p:cNvPr id="2" name="内容占位符 1"/>
          <p:cNvSpPr>
            <a:spLocks noGrp="1"/>
          </p:cNvSpPr>
          <p:nvPr>
            <p:ph idx="1"/>
          </p:nvPr>
        </p:nvSpPr>
        <p:spPr>
          <a:xfrm>
            <a:off x="360854" y="992917"/>
            <a:ext cx="11485848" cy="4524315"/>
          </a:xfrm>
        </p:spPr>
        <p:txBody>
          <a:bodyPr/>
          <a:lstStyle/>
          <a:p>
            <a:pPr hangingPunct="0">
              <a:spcAft>
                <a:spcPts val="0"/>
              </a:spcAft>
              <a:tabLst>
                <a:tab pos="5671185" algn="l"/>
              </a:tabLs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机械能守恒定律与动能定理的对比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相同点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两者研究问题的角度相同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均是从做功和能量转化的角度来研究物体在力的作用下运动状态的改变</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两者的方程均为标量方程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求解方便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这是它们的优点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但只能求出相应的标量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不能求解矢量的方向和加速度、时间等运动过程中的物理量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说明其</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具有</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局</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tabLst>
                <a:tab pos="5671185" algn="l"/>
              </a:tabLst>
            </a:pP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限</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两者均需要选择适当的初、末</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状态</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拓展.eps" descr="id:2147492499;FounderCES"/>
          <p:cNvPicPr/>
          <p:nvPr/>
        </p:nvPicPr>
        <p:blipFill>
          <a:blip r:embed="rId3"/>
          <a:stretch>
            <a:fillRect/>
          </a:stretch>
        </p:blipFill>
        <p:spPr>
          <a:xfrm>
            <a:off x="406575" y="1227526"/>
            <a:ext cx="1080120" cy="301616"/>
          </a:xfrm>
          <a:prstGeom prst="rect">
            <a:avLst/>
          </a:prstGeom>
        </p:spPr>
      </p:pic>
    </p:spTree>
    <p:extLst>
      <p:ext uri="{BB962C8B-B14F-4D97-AF65-F5344CB8AC3E}">
        <p14:creationId xmlns:p14="http://schemas.microsoft.com/office/powerpoint/2010/main" val="3023986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06574" y="1070735"/>
            <a:ext cx="11485848" cy="4878545"/>
          </a:xfrm>
          <a:prstGeom prst="rect">
            <a:avLst/>
          </a:prstGeom>
        </p:spPr>
      </p:pic>
      <p:sp>
        <p:nvSpPr>
          <p:cNvPr id="2" name="内容占位符 1"/>
          <p:cNvSpPr>
            <a:spLocks noGrp="1"/>
          </p:cNvSpPr>
          <p:nvPr>
            <p:ph idx="1"/>
          </p:nvPr>
        </p:nvSpPr>
        <p:spPr>
          <a:xfrm>
            <a:off x="360854" y="941050"/>
            <a:ext cx="11485848" cy="5008230"/>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不同点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研究对象不同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动能定理一般研究单个物体或可视为单个物体的系统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机械能守恒定律研究相互作用的物体系统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所讲的单个物体其实是简单说法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地球一般不说出来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适用条件不同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动能定理的成立是没有条件限制的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它允许任何力做功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机械能守恒定律是有条件的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就是只有重力和系统内的弹力做功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能用机械能守恒定律求解的问题也可用动能定理求解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反之则不一定</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着眼点不同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动能定理着眼于合力的功及初、末状态动能的变化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机械能守恒定律着眼于系统初、末状态机械能的变化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072869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6525"/>
            <a:ext cx="11485848" cy="4524315"/>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机械能</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守恒条件的判断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从能量的特点看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只有系统的动能和势能相互转化，无其他形式能量（</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如内能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）的转化时，系统机械能守恒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如物体间发生碰撞、摩擦时有内能产生，机械能一般不守恒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从机械能的定义看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看动能与势能之和是否变化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如一个物体沿斜面匀速（</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或减速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）下滑时，动能不变（</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），势能减小，机械能减小；一个物体沿水平方向匀速运动时机械能守恒，沿竖直方向匀速运动时机械能不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守恒</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9416;FounderCES"/>
          <p:cNvPicPr/>
          <p:nvPr/>
        </p:nvPicPr>
        <p:blipFill>
          <a:blip r:embed="rId2"/>
          <a:stretch>
            <a:fillRect/>
          </a:stretch>
        </p:blipFill>
        <p:spPr>
          <a:xfrm>
            <a:off x="2782838" y="802012"/>
            <a:ext cx="6185631" cy="534546"/>
          </a:xfrm>
          <a:prstGeom prst="rect">
            <a:avLst/>
          </a:prstGeom>
        </p:spPr>
      </p:pic>
      <p:pic>
        <p:nvPicPr>
          <p:cNvPr id="4" name="要点1.eps" descr="id:2147489423;FounderCES"/>
          <p:cNvPicPr/>
          <p:nvPr/>
        </p:nvPicPr>
        <p:blipFill>
          <a:blip r:embed="rId3"/>
          <a:stretch>
            <a:fillRect/>
          </a:stretch>
        </p:blipFill>
        <p:spPr>
          <a:xfrm>
            <a:off x="406575" y="1660079"/>
            <a:ext cx="936104" cy="328761"/>
          </a:xfrm>
          <a:prstGeom prst="rect">
            <a:avLst/>
          </a:prstGeom>
        </p:spPr>
      </p:pic>
    </p:spTree>
    <p:extLst>
      <p:ext uri="{BB962C8B-B14F-4D97-AF65-F5344CB8AC3E}">
        <p14:creationId xmlns:p14="http://schemas.microsoft.com/office/powerpoint/2010/main" val="2040553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从做功的特点看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只有重力或系统内的弹力做功，具体表现如下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）只受重力（</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或系统内的弹力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如所有做抛体运动的物体（</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不计阻力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）受其他力，但只有重力（</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或系统内的弹力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）做功，其他力不做功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如图甲所示，绳的拉力对小球不做功，小球的机械能守恒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如图乙所示，小球沿固定光滑圆弧轨道下滑，支持力对小球不做功，小球的机械能守恒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502918" y="4221088"/>
            <a:ext cx="4723141" cy="2159894"/>
          </a:xfrm>
          <a:prstGeom prst="rect">
            <a:avLst/>
          </a:prstGeom>
        </p:spPr>
      </p:pic>
    </p:spTree>
    <p:extLst>
      <p:ext uri="{BB962C8B-B14F-4D97-AF65-F5344CB8AC3E}">
        <p14:creationId xmlns:p14="http://schemas.microsoft.com/office/powerpoint/2010/main" val="3811635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30040"/>
            <a:ext cx="11485848" cy="2238241"/>
          </a:xfrm>
        </p:spPr>
        <p:txBody>
          <a:bodyPr/>
          <a:lstStyle/>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）有系统的内力做功，但是做功代数和为零，系统机械能守恒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如图丙所示，拉力对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做功均不为零，但代数和为零，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组成的系统机械能守恒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如图丁所示，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与接触面之间均光滑，</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的上端自由下滑时，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沿地面滑动，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之间的弹力做功，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的机械能均不守恒，但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组成的系统机械能守恒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790950" y="3468904"/>
            <a:ext cx="4247969" cy="2408368"/>
          </a:xfrm>
          <a:prstGeom prst="rect">
            <a:avLst/>
          </a:prstGeom>
        </p:spPr>
      </p:pic>
    </p:spTree>
    <p:extLst>
      <p:ext uri="{BB962C8B-B14F-4D97-AF65-F5344CB8AC3E}">
        <p14:creationId xmlns:p14="http://schemas.microsoft.com/office/powerpoint/2010/main" val="368113876"/>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583</TotalTime>
  <Words>1500</Words>
  <Application>Microsoft Office PowerPoint</Application>
  <PresentationFormat>自定义</PresentationFormat>
  <Paragraphs>101</Paragraphs>
  <Slides>19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19</vt:i4>
      </vt:variant>
    </vt:vector>
  </HeadingPairs>
  <TitlesOfParts>
    <vt:vector size="29" baseType="lpstr">
      <vt:lpstr>仿宋</vt:lpstr>
      <vt:lpstr>黑体</vt:lpstr>
      <vt:lpstr>楷体</vt:lpstr>
      <vt:lpstr>宋体</vt:lpstr>
      <vt:lpstr>微软雅黑</vt:lpstr>
      <vt:lpstr>Arial</vt:lpstr>
      <vt:lpstr>Book Antiqua</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576</cp:revision>
  <dcterms:created xsi:type="dcterms:W3CDTF">2020-11-06T05:24:00Z</dcterms:created>
  <dcterms:modified xsi:type="dcterms:W3CDTF">2025-11-02T04:12:16Z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